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57" r:id="rId3"/>
    <p:sldId id="266" r:id="rId4"/>
    <p:sldId id="264" r:id="rId5"/>
    <p:sldId id="263" r:id="rId6"/>
    <p:sldId id="259" r:id="rId7"/>
    <p:sldId id="261" r:id="rId8"/>
    <p:sldId id="256" r:id="rId9"/>
    <p:sldId id="262" r:id="rId10"/>
    <p:sldId id="268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67"/>
            <p14:sldId id="257"/>
            <p14:sldId id="266"/>
            <p14:sldId id="264"/>
            <p14:sldId id="263"/>
            <p14:sldId id="259"/>
            <p14:sldId id="261"/>
            <p14:sldId id="256"/>
            <p14:sldId id="262"/>
            <p14:sldId id="268"/>
            <p14:sldId id="269"/>
            <p14:sldId id="27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5A"/>
    <a:srgbClr val="1987FF"/>
    <a:srgbClr val="4FA3FF"/>
    <a:srgbClr val="00D27D"/>
    <a:srgbClr val="19C5C9"/>
    <a:srgbClr val="00E287"/>
    <a:srgbClr val="5DAAFF"/>
    <a:srgbClr val="17B2B6"/>
    <a:srgbClr val="00C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86074" autoAdjust="0"/>
  </p:normalViewPr>
  <p:slideViewPr>
    <p:cSldViewPr snapToGrid="0">
      <p:cViewPr varScale="1">
        <p:scale>
          <a:sx n="79" d="100"/>
          <a:sy n="79" d="100"/>
        </p:scale>
        <p:origin x="80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slide] … preptalk</a:t>
            </a:r>
            <a:r>
              <a:rPr lang="en-US" baseline="0"/>
              <a:t> about the experiment 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73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baseline="0" dirty="0"/>
              <a:t> from the slide</a:t>
            </a:r>
          </a:p>
          <a:p>
            <a:r>
              <a:rPr lang="en-US" baseline="0" dirty="0"/>
              <a:t>Two parts (horizontally separated)</a:t>
            </a:r>
          </a:p>
          <a:p>
            <a:r>
              <a:rPr lang="en-US" baseline="0" dirty="0"/>
              <a:t>Just two sets of horizontal bar plots.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Compared to conventional imaging          |       Compared to the state-of-the art</a:t>
            </a:r>
          </a:p>
          <a:p>
            <a:r>
              <a:rPr lang="en-US" baseline="0" dirty="0"/>
              <a:t>How much DOF extension</a:t>
            </a:r>
          </a:p>
          <a:p>
            <a:r>
              <a:rPr lang="en-US" baseline="0" dirty="0"/>
              <a:t>Better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6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determine the angles</a:t>
            </a:r>
          </a:p>
          <a:p>
            <a:r>
              <a:rPr lang="en-US" baseline="0" dirty="0"/>
              <a:t>How to determine the image plane distance</a:t>
            </a:r>
          </a:p>
          <a:p>
            <a:r>
              <a:rPr lang="en-US" baseline="0" dirty="0"/>
              <a:t>How to determine </a:t>
            </a:r>
          </a:p>
          <a:p>
            <a:r>
              <a:rPr lang="en-US" baseline="0" dirty="0"/>
              <a:t>A line on how to restore the COP </a:t>
            </a:r>
            <a:r>
              <a:rPr lang="en-US" baseline="0"/>
              <a:t>… </a:t>
            </a:r>
          </a:p>
          <a:p>
            <a:endParaRPr lang="en-US" baseline="0"/>
          </a:p>
          <a:p>
            <a:r>
              <a:rPr lang="en-US" baseline="0"/>
              <a:t>Empirically we found d = -5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these are “registered” images in the focal stack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the registration errors arising from the uncertainties of the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g"/><Relationship Id="rId7" Type="http://schemas.microsoft.com/office/2007/relationships/hdphoto" Target="../media/hdphoto7.wdp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9.wdp"/><Relationship Id="rId5" Type="http://schemas.openxmlformats.org/officeDocument/2006/relationships/image" Target="../media/image38.jpg"/><Relationship Id="rId10" Type="http://schemas.openxmlformats.org/officeDocument/2006/relationships/image" Target="../media/image41.png"/><Relationship Id="rId4" Type="http://schemas.openxmlformats.org/officeDocument/2006/relationships/image" Target="../media/image37.jp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tif"/><Relationship Id="rId4" Type="http://schemas.microsoft.com/office/2007/relationships/hdphoto" Target="../media/hdphoto3.wdp"/><Relationship Id="rId9" Type="http://schemas.openxmlformats.org/officeDocument/2006/relationships/image" Target="../media/image3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43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#2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592" y="167635"/>
            <a:ext cx="2729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Could we push a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79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4" name="TextBox 3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6" name="TextBox 15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80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5" name="Group 4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16" name="Group 115"/>
          <p:cNvGrpSpPr/>
          <p:nvPr/>
        </p:nvGrpSpPr>
        <p:grpSpPr>
          <a:xfrm>
            <a:off x="2908319" y="2827998"/>
            <a:ext cx="1828795" cy="687487"/>
            <a:chOff x="2908319" y="2827998"/>
            <a:chExt cx="1828795" cy="687487"/>
          </a:xfrm>
        </p:grpSpPr>
        <p:sp>
          <p:nvSpPr>
            <p:cNvPr id="24" name="TextBox 23"/>
            <p:cNvSpPr txBox="1"/>
            <p:nvPr/>
          </p:nvSpPr>
          <p:spPr>
            <a:xfrm>
              <a:off x="4031472" y="30845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8319" y="282799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1608" y="1219978"/>
            <a:ext cx="941639" cy="2261413"/>
            <a:chOff x="1601608" y="1219978"/>
            <a:chExt cx="941639" cy="22614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26" name="TextBox 25"/>
            <p:cNvSpPr txBox="1"/>
            <p:nvPr/>
          </p:nvSpPr>
          <p:spPr>
            <a:xfrm>
              <a:off x="1891017" y="2719498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grpSp>
        <p:nvGrpSpPr>
          <p:cNvPr id="89" name="Measurements showing separation b/w tgt setup2"/>
          <p:cNvGrpSpPr/>
          <p:nvPr/>
        </p:nvGrpSpPr>
        <p:grpSpPr>
          <a:xfrm>
            <a:off x="3023856" y="844790"/>
            <a:ext cx="2134452" cy="460391"/>
            <a:chOff x="1954821" y="898486"/>
            <a:chExt cx="2134452" cy="460391"/>
          </a:xfrm>
        </p:grpSpPr>
        <p:grpSp>
          <p:nvGrpSpPr>
            <p:cNvPr id="90" name="Group 89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92" name="Straight Connector 91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zo setup1"/>
          <p:cNvGrpSpPr/>
          <p:nvPr/>
        </p:nvGrpSpPr>
        <p:grpSpPr>
          <a:xfrm>
            <a:off x="4087323" y="1057910"/>
            <a:ext cx="5995498" cy="460608"/>
            <a:chOff x="3022818" y="1110116"/>
            <a:chExt cx="5995498" cy="460608"/>
          </a:xfrm>
        </p:grpSpPr>
        <p:sp>
          <p:nvSpPr>
            <p:cNvPr id="105" name="TextBox 104"/>
            <p:cNvSpPr txBox="1"/>
            <p:nvPr/>
          </p:nvSpPr>
          <p:spPr>
            <a:xfrm>
              <a:off x="5151259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022818" y="1395687"/>
              <a:ext cx="5995498" cy="175037"/>
              <a:chOff x="2775168" y="1395687"/>
              <a:chExt cx="5995498" cy="175037"/>
            </a:xfrm>
          </p:grpSpPr>
          <p:cxnSp>
            <p:nvCxnSpPr>
              <p:cNvPr id="107" name="Straight Connector 106"/>
              <p:cNvCxnSpPr>
                <a:cxnSpLocks/>
              </p:cNvCxnSpPr>
              <p:nvPr/>
            </p:nvCxnSpPr>
            <p:spPr>
              <a:xfrm>
                <a:off x="8766949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H="1" flipV="1">
                <a:off x="2781346" y="1483205"/>
                <a:ext cx="598932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Group 110"/>
          <p:cNvGrpSpPr/>
          <p:nvPr/>
        </p:nvGrpSpPr>
        <p:grpSpPr>
          <a:xfrm>
            <a:off x="4825190" y="1243171"/>
            <a:ext cx="995051" cy="2261413"/>
            <a:chOff x="1601608" y="1219978"/>
            <a:chExt cx="995051" cy="2261413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88900" dir="13500000" sy="23000" kx="1200000" algn="br" rotWithShape="0">
                <a:prstClr val="black">
                  <a:alpha val="25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13" name="TextBox 112"/>
            <p:cNvSpPr txBox="1"/>
            <p:nvPr/>
          </p:nvSpPr>
          <p:spPr>
            <a:xfrm>
              <a:off x="1891017" y="2719498"/>
              <a:ext cx="705642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near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951390" y="2920766"/>
            <a:ext cx="2018588" cy="518524"/>
            <a:chOff x="2901695" y="4004131"/>
            <a:chExt cx="2018588" cy="518524"/>
          </a:xfrm>
        </p:grpSpPr>
        <p:sp>
          <p:nvSpPr>
            <p:cNvPr id="114" name="TextBox 113"/>
            <p:cNvSpPr txBox="1"/>
            <p:nvPr/>
          </p:nvSpPr>
          <p:spPr>
            <a:xfrm>
              <a:off x="3945336" y="4091768"/>
              <a:ext cx="974947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01695" y="4004131"/>
              <a:ext cx="652230" cy="430887"/>
            </a:xfrm>
            <a:prstGeom prst="rect">
              <a:avLst/>
            </a:prstGeom>
            <a:noFill/>
            <a:scene3d>
              <a:camera prst="isometricOffAxis1Top">
                <a:rot lat="18600000" lon="18900000" rev="4440000"/>
              </a:camera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r>
                <a:rPr lang="en-US" sz="2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rear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-391489" y="2012627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-176113" y="3737694"/>
            <a:ext cx="12093004" cy="2879921"/>
            <a:chOff x="-176113" y="3737694"/>
            <a:chExt cx="12093004" cy="2879921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398" y="3882173"/>
              <a:ext cx="5320982" cy="2735442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Rectangle 119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636938" y="486956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Connector: Elbow 122"/>
            <p:cNvCxnSpPr>
              <a:stCxn id="122" idx="0"/>
            </p:cNvCxnSpPr>
            <p:nvPr/>
          </p:nvCxnSpPr>
          <p:spPr>
            <a:xfrm rot="5400000" flipH="1" flipV="1">
              <a:off x="5039616" y="2259047"/>
              <a:ext cx="316087" cy="4904951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/>
            <p:cNvGrpSpPr/>
            <p:nvPr/>
          </p:nvGrpSpPr>
          <p:grpSpPr>
            <a:xfrm>
              <a:off x="2899150" y="5050542"/>
              <a:ext cx="4745959" cy="975441"/>
              <a:chOff x="3523256" y="5050542"/>
              <a:chExt cx="4745959" cy="975441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3523256" y="505054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>
                <a:off x="3596631" y="6025983"/>
                <a:ext cx="4672584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>
                <a:off x="3591160" y="5162364"/>
                <a:ext cx="0" cy="850392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9827858" y="525392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3.94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53751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03186" y="380090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467005" y="3800908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2.82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91" t="598" r="541" b="47648"/>
            <a:stretch/>
          </p:blipFill>
          <p:spPr>
            <a:xfrm rot="5400000">
              <a:off x="8057374" y="4995336"/>
              <a:ext cx="1197202" cy="2034840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0" t="6501" b="10833"/>
            <a:stretch/>
          </p:blipFill>
          <p:spPr>
            <a:xfrm>
              <a:off x="7638555" y="3887620"/>
              <a:ext cx="2011122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236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9" t="17653" r="14509" b="30289"/>
          <a:stretch/>
        </p:blipFill>
        <p:spPr>
          <a:xfrm>
            <a:off x="8809394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21429" r="19415" b="28306"/>
          <a:stretch/>
        </p:blipFill>
        <p:spPr>
          <a:xfrm>
            <a:off x="5547035" y="1647920"/>
            <a:ext cx="3049311" cy="20391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26317" r="27021" b="28160"/>
          <a:stretch/>
        </p:blipFill>
        <p:spPr>
          <a:xfrm>
            <a:off x="2281424" y="1647951"/>
            <a:ext cx="3052563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4" t="30660" r="25519" b="30660"/>
          <a:stretch/>
        </p:blipFill>
        <p:spPr>
          <a:xfrm>
            <a:off x="8809394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27593" r="26202" b="30828"/>
          <a:stretch/>
        </p:blipFill>
        <p:spPr>
          <a:xfrm>
            <a:off x="5547035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63" t="28285" r="20638" b="24145"/>
          <a:stretch/>
        </p:blipFill>
        <p:spPr>
          <a:xfrm>
            <a:off x="2284676" y="4012098"/>
            <a:ext cx="3049311" cy="203911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9591742" y="1084290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(2.82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398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(3.43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161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(4.04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2114526"/>
            <a:ext cx="210299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>
                <a:solidFill>
                  <a:srgbClr val="1987FF"/>
                </a:solidFill>
              </a:rPr>
              <a:t>Conventional at F/8</a:t>
            </a:r>
          </a:p>
          <a:p>
            <a:pPr algn="l"/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DOF (r</a:t>
            </a:r>
            <a:r>
              <a:rPr lang="en-US" sz="2000" b="0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) = 12.5 </a:t>
            </a:r>
            <a:r>
              <a:rPr lang="en-US" sz="2000" b="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cm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AFS*</a:t>
                </a:r>
              </a:p>
              <a:p>
                <a:pPr lvl="0"/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DOF (r</a:t>
                </a:r>
                <a:r>
                  <a:rPr lang="en-US" sz="2000" baseline="-25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o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1.2 </a:t>
                </a:r>
                <a:r>
                  <a:rPr lang="en-US" sz="2000" i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00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</a:p>
              <a:p>
                <a:endPara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" y="4495239"/>
                <a:ext cx="1930317" cy="1077218"/>
              </a:xfrm>
              <a:prstGeom prst="rect">
                <a:avLst/>
              </a:prstGeom>
              <a:blipFill>
                <a:blip r:embed="rId12"/>
                <a:stretch>
                  <a:fillRect l="-4114" t="-2825" r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with 14 focal stack images resulted 9.8x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a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r</a:t>
            </a:r>
            <a:r>
              <a:rPr lang="en-US" sz="2600" b="1" baseline="-25000" dirty="0" err="1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= 3.94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target at 3.43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1424" y="6287345"/>
            <a:ext cx="95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*In this example, the focal stack images, after registration, were fused using Helicon focus. </a:t>
            </a:r>
          </a:p>
        </p:txBody>
      </p:sp>
    </p:spTree>
    <p:extLst>
      <p:ext uri="{BB962C8B-B14F-4D97-AF65-F5344CB8AC3E}">
        <p14:creationId xmlns:p14="http://schemas.microsoft.com/office/powerpoint/2010/main" val="209662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8003" y="1209899"/>
            <a:ext cx="6475995" cy="3057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2493" t="31531" r="17783" b="35268"/>
          <a:stretch/>
        </p:blipFill>
        <p:spPr>
          <a:xfrm>
            <a:off x="3656474" y="4442792"/>
            <a:ext cx="4879053" cy="2179092"/>
          </a:xfrm>
          <a:prstGeom prst="rect">
            <a:avLst/>
          </a:prstGeom>
          <a:ln w="25400">
            <a:solidFill>
              <a:srgbClr val="FF335A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Automatic registration and image fusion fails if the lens is not rotated about the center of the entrance pupil</a:t>
            </a:r>
            <a:endParaRPr lang="en-US" sz="2600" b="1" i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025" y="2591325"/>
            <a:ext cx="308203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Output of Helicon focus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3397" y="2400348"/>
            <a:ext cx="715287" cy="17380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3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We can concluded that.  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60483" y="1335186"/>
            <a:ext cx="0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258544" y="5510658"/>
            <a:ext cx="1115568" cy="2286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3564368" y="5623946"/>
            <a:ext cx="369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06940" y="4967142"/>
            <a:ext cx="1115568" cy="2286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571112" y="5080430"/>
            <a:ext cx="3136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97402" y="5439280"/>
            <a:ext cx="166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AFS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7402" y="4895764"/>
            <a:ext cx="166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AFS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4112" y="543928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6328" y="489576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9.8x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3560039" y="1607598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023740" y="1493298"/>
            <a:ext cx="27432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9" y="1436654"/>
            <a:ext cx="351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Plemmons</a:t>
            </a:r>
            <a:r>
              <a:rPr lang="en-US" sz="1600" dirty="0"/>
              <a:t> </a:t>
            </a:r>
            <a:r>
              <a:rPr lang="en-US" sz="1600" i="1" dirty="0"/>
              <a:t>et. al</a:t>
            </a:r>
            <a:r>
              <a:rPr lang="en-US" sz="1600" dirty="0"/>
              <a:t>, </a:t>
            </a:r>
            <a:r>
              <a:rPr lang="en-US" sz="1600" dirty="0" err="1"/>
              <a:t>Wavefront</a:t>
            </a:r>
            <a:r>
              <a:rPr lang="en-US" sz="1600" dirty="0"/>
              <a:t> coding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8060" y="14229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6x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560039" y="2206747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03239" y="2106169"/>
            <a:ext cx="27432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" y="2035803"/>
            <a:ext cx="356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Hsieh </a:t>
            </a:r>
            <a:r>
              <a:rPr lang="en-US" sz="1600" i="1" dirty="0"/>
              <a:t>et. al</a:t>
            </a:r>
            <a:r>
              <a:rPr lang="en-US" sz="1600" dirty="0"/>
              <a:t>, </a:t>
            </a:r>
            <a:r>
              <a:rPr lang="en-US" sz="1600" dirty="0" err="1"/>
              <a:t>Wavefront</a:t>
            </a:r>
            <a:r>
              <a:rPr lang="en-US" sz="1600" dirty="0"/>
              <a:t> coding + PTZ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7559" y="203580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3x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3560039" y="2819902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34658" y="2711233"/>
            <a:ext cx="18288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" y="2648958"/>
            <a:ext cx="356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Yoon </a:t>
            </a:r>
            <a:r>
              <a:rPr lang="en-US" sz="1600" i="1" dirty="0"/>
              <a:t>et. al</a:t>
            </a:r>
            <a:r>
              <a:rPr lang="en-US" sz="1600" dirty="0"/>
              <a:t>, </a:t>
            </a:r>
            <a:r>
              <a:rPr lang="en-US" sz="1600" dirty="0" err="1"/>
              <a:t>Wavefront</a:t>
            </a:r>
            <a:r>
              <a:rPr lang="en-US" sz="1600" dirty="0"/>
              <a:t> coding + PTZ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17538" y="264658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3x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3560039" y="3417242"/>
            <a:ext cx="146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23079" y="3304890"/>
            <a:ext cx="146304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" y="3246298"/>
            <a:ext cx="356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Venugopalan</a:t>
            </a:r>
            <a:r>
              <a:rPr lang="en-US" sz="1600" dirty="0"/>
              <a:t> </a:t>
            </a:r>
            <a:r>
              <a:rPr lang="en-US" sz="1600" i="1" dirty="0"/>
              <a:t>et. al</a:t>
            </a:r>
            <a:r>
              <a:rPr lang="en-US" sz="1600" dirty="0"/>
              <a:t>, PTZ + Video </a:t>
            </a:r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 #1</a:t>
            </a:r>
            <a:endParaRPr lang="en-US" sz="2200" b="1" dirty="0">
              <a:solidFill>
                <a:srgbClr val="1987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sp>
        <p:nvSpPr>
          <p:cNvPr id="4" name="TextBox 3"/>
          <p:cNvSpPr txBox="1"/>
          <p:nvPr/>
        </p:nvSpPr>
        <p:spPr>
          <a:xfrm>
            <a:off x="4031472" y="3084598"/>
            <a:ext cx="705642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8319" y="2827998"/>
            <a:ext cx="974947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1017" y="2719498"/>
            <a:ext cx="652230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grpSp>
        <p:nvGrpSpPr>
          <p:cNvPr id="57" name="zo setup1"/>
          <p:cNvGrpSpPr/>
          <p:nvPr/>
        </p:nvGrpSpPr>
        <p:grpSpPr>
          <a:xfrm>
            <a:off x="3022818" y="1052241"/>
            <a:ext cx="7055263" cy="460608"/>
            <a:chOff x="3022818" y="1110116"/>
            <a:chExt cx="7055263" cy="460608"/>
          </a:xfrm>
        </p:grpSpPr>
        <p:sp>
          <p:nvSpPr>
            <p:cNvPr id="58" name="TextBox 57"/>
            <p:cNvSpPr txBox="1"/>
            <p:nvPr/>
          </p:nvSpPr>
          <p:spPr>
            <a:xfrm>
              <a:off x="6214743" y="11101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Measurements showing separation b/w tgt"/>
          <p:cNvGrpSpPr/>
          <p:nvPr/>
        </p:nvGrpSpPr>
        <p:grpSpPr>
          <a:xfrm>
            <a:off x="1954821" y="840611"/>
            <a:ext cx="2134452" cy="460391"/>
            <a:chOff x="1954821" y="898486"/>
            <a:chExt cx="2134452" cy="460391"/>
          </a:xfrm>
        </p:grpSpPr>
        <p:grpSp>
          <p:nvGrpSpPr>
            <p:cNvPr id="67" name="Group 66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-176113" y="3737694"/>
            <a:ext cx="11788713" cy="2920521"/>
            <a:chOff x="-176113" y="3737694"/>
            <a:chExt cx="11788713" cy="2920521"/>
          </a:xfrm>
        </p:grpSpPr>
        <p:sp>
          <p:nvSpPr>
            <p:cNvPr id="69" name="Rectangle 68"/>
            <p:cNvSpPr/>
            <p:nvPr/>
          </p:nvSpPr>
          <p:spPr>
            <a:xfrm>
              <a:off x="-176113" y="4911845"/>
              <a:ext cx="1810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Camera’s view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4328578" y="5006725"/>
              <a:ext cx="216492" cy="144305"/>
            </a:xfrm>
            <a:prstGeom prst="rect">
              <a:avLst/>
            </a:prstGeom>
            <a:noFill/>
            <a:ln w="19050">
              <a:solidFill>
                <a:srgbClr val="00D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or: Elbow 27"/>
            <p:cNvCxnSpPr>
              <a:stCxn id="27" idx="0"/>
            </p:cNvCxnSpPr>
            <p:nvPr/>
          </p:nvCxnSpPr>
          <p:spPr>
            <a:xfrm rot="5400000" flipH="1" flipV="1">
              <a:off x="5809342" y="3164187"/>
              <a:ext cx="470020" cy="3215057"/>
            </a:xfrm>
            <a:prstGeom prst="bentConnector2">
              <a:avLst/>
            </a:prstGeom>
            <a:ln w="19050">
              <a:solidFill>
                <a:srgbClr val="00D27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829626"/>
              <a:chOff x="5169176" y="5199132"/>
              <a:chExt cx="3102325" cy="82962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6025983"/>
                <a:ext cx="3017520" cy="0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694944"/>
              </a:xfrm>
              <a:prstGeom prst="line">
                <a:avLst/>
              </a:prstGeom>
              <a:ln w="1905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/>
          </p:nvGrpSpPr>
          <p:grpSpPr>
            <a:xfrm>
              <a:off x="9820056" y="3737694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12107" y="525392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(2 </a:t>
              </a:r>
              <a:r>
                <a:rPr lang="en-US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350017" y="5667369"/>
              <a:ext cx="724673" cy="990846"/>
              <a:chOff x="10350017" y="5667369"/>
              <a:chExt cx="724673" cy="9908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0350017" y="5667369"/>
                <a:ext cx="724673" cy="921877"/>
              </a:xfrm>
              <a:prstGeom prst="rect">
                <a:avLst/>
              </a:prstGeom>
              <a:solidFill>
                <a:srgbClr val="666666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0555441" y="5802145"/>
                <a:ext cx="313824" cy="457200"/>
                <a:chOff x="11185513" y="587990"/>
                <a:chExt cx="313824" cy="54864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11185513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1139402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1289500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149933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0502840" y="6285526"/>
                <a:ext cx="429768" cy="184657"/>
                <a:chOff x="11181899" y="1206196"/>
                <a:chExt cx="429768" cy="184657"/>
              </a:xfrm>
            </p:grpSpPr>
            <p:cxnSp>
              <p:nvCxnSpPr>
                <p:cNvPr id="95" name="Straight Connector 94"/>
                <p:cNvCxnSpPr>
                  <a:cxnSpLocks/>
                </p:cNvCxnSpPr>
                <p:nvPr/>
              </p:nvCxnSpPr>
              <p:spPr>
                <a:xfrm>
                  <a:off x="11609541" y="121581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H="1">
                  <a:off x="11181899" y="1294145"/>
                  <a:ext cx="429768" cy="0"/>
                </a:xfrm>
                <a:prstGeom prst="straightConnector1">
                  <a:avLst/>
                </a:prstGeom>
                <a:ln w="12700">
                  <a:solidFill>
                    <a:srgbClr val="08E8DE"/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cxnSpLocks/>
                </p:cNvCxnSpPr>
                <p:nvPr/>
              </p:nvCxnSpPr>
              <p:spPr>
                <a:xfrm>
                  <a:off x="11185879" y="1206196"/>
                  <a:ext cx="0" cy="175037"/>
                </a:xfrm>
                <a:prstGeom prst="line">
                  <a:avLst/>
                </a:prstGeom>
                <a:ln w="12700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10407329" y="6288883"/>
                <a:ext cx="63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endParaRPr lang="en-US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3" t="27702" r="35347" b="26773"/>
            <a:stretch/>
          </p:blipFill>
          <p:spPr>
            <a:xfrm>
              <a:off x="7650135" y="3892067"/>
              <a:ext cx="2011680" cy="1322822"/>
            </a:xfrm>
            <a:prstGeom prst="rect">
              <a:avLst/>
            </a:prstGeom>
            <a:ln w="19050">
              <a:solidFill>
                <a:srgbClr val="00D27D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0"/>
                      </a14:imgEffect>
                      <a14:imgEffect>
                        <a14:saturation sat="108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1" t="72155" r="6102" b="1"/>
            <a:stretch/>
          </p:blipFill>
          <p:spPr>
            <a:xfrm>
              <a:off x="7654041" y="5420412"/>
              <a:ext cx="2007774" cy="1197344"/>
            </a:xfrm>
            <a:prstGeom prst="rect">
              <a:avLst/>
            </a:prstGeom>
            <a:ln w="19050">
              <a:solidFill>
                <a:srgbClr val="FF0066"/>
              </a:solidFill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2805867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3.43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22453" y="4059325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4.04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417309" y="405932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4.65 </a:t>
              </a:r>
              <a:r>
                <a:rPr lang="en-US" i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 </a:t>
              </a:r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0409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with large aperture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30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Focused regions in the images detected using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LoG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19.0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focused 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regions overlaid on intensity images shows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9387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composite image shows DOF extended beyond 1.2 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4FA3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5207" y="15379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476696" y="4979504"/>
            <a:ext cx="5119691" cy="1627213"/>
            <a:chOff x="3476696" y="4979504"/>
            <a:chExt cx="5119691" cy="1627213"/>
          </a:xfrm>
        </p:grpSpPr>
        <p:sp>
          <p:nvSpPr>
            <p:cNvPr id="17" name="Rectangle 16"/>
            <p:cNvSpPr/>
            <p:nvPr/>
          </p:nvSpPr>
          <p:spPr>
            <a:xfrm>
              <a:off x="3762756" y="6196802"/>
              <a:ext cx="4750903" cy="40991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2756" y="6201704"/>
              <a:ext cx="4833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Adjustment errors causes registration errors 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476696" y="4979504"/>
              <a:ext cx="466726" cy="1143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172200" y="4979505"/>
              <a:ext cx="357060" cy="11728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17B2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3703" y="10843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</a:t>
            </a:r>
            <a:r>
              <a:rPr lang="en-US" i="1"/>
              <a:t>m</a:t>
            </a:r>
            <a:r>
              <a:rPr lang="en-US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43592" y="1084320"/>
            <a:ext cx="13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</a:t>
            </a:r>
            <a:r>
              <a:rPr lang="en-US" b="1" i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9682" y="1649986"/>
            <a:ext cx="11693665" cy="2037078"/>
            <a:chOff x="169682" y="1649986"/>
            <a:chExt cx="11693665" cy="2037078"/>
          </a:xfrm>
        </p:grpSpPr>
        <p:sp>
          <p:nvSpPr>
            <p:cNvPr id="33" name="TextBox 32"/>
            <p:cNvSpPr txBox="1"/>
            <p:nvPr/>
          </p:nvSpPr>
          <p:spPr>
            <a:xfrm>
              <a:off x="169682" y="21145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F/8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DOF (r</a:t>
              </a:r>
              <a:r>
                <a:rPr lang="en-US" sz="2000" b="0" baseline="-25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o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) = 29 </a:t>
              </a:r>
              <a:r>
                <a:rPr lang="en-US" sz="2000" b="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cm</a:t>
              </a:r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 </a:t>
              </a:r>
              <a:endPara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5551063" y="1649986"/>
              <a:ext cx="3048067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2281424" y="1649986"/>
              <a:ext cx="3052564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816206" y="1649986"/>
              <a:ext cx="3047141" cy="203707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169682" y="4016103"/>
            <a:ext cx="11693665" cy="2035492"/>
            <a:chOff x="169682" y="4016103"/>
            <a:chExt cx="11693665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103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103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103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>
                      <a:solidFill>
                        <a:srgbClr val="1987FF"/>
                      </a:solidFill>
                      <a:latin typeface="Segoe UI Symbol" panose="020B0502040204020203" pitchFamily="34" charset="0"/>
                      <a:ea typeface="Segoe UI Symbol" panose="020B0502040204020203" pitchFamily="34" charset="0"/>
                      <a:cs typeface="Times New Roman" panose="02020603050405020304" pitchFamily="18" charset="0"/>
                    </a:rPr>
                    <a:t>AFS</a:t>
                  </a:r>
                </a:p>
                <a:p>
                  <a:pPr lvl="0"/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DOF (r</a:t>
                  </a:r>
                  <a:r>
                    <a:rPr lang="en-US" sz="2000" baseline="-25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o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a14:m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1.2 </a:t>
                  </a:r>
                  <a:r>
                    <a:rPr lang="en-US" sz="2000" i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sz="20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</a:rPr>
                    <a:t> </a:t>
                  </a:r>
                </a:p>
                <a:p>
                  <a:endParaRPr lang="en-US" sz="2200" b="1" dirty="0">
                    <a:solidFill>
                      <a:srgbClr val="1987FF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82" y="4495239"/>
                  <a:ext cx="1930317" cy="1077218"/>
                </a:xfrm>
                <a:prstGeom prst="rect">
                  <a:avLst/>
                </a:prstGeom>
                <a:blipFill>
                  <a:blip r:embed="rId12"/>
                  <a:stretch>
                    <a:fillRect l="-4114" t="-2825" r="-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produces at least 4x more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 r</a:t>
            </a:r>
            <a:r>
              <a:rPr lang="en-US" sz="2600" b="1" baseline="-25000">
                <a:solidFill>
                  <a:srgbClr val="FF3F7A"/>
                </a:solidFill>
                <a:latin typeface="Euclid" panose="02020503060505020303" pitchFamily="18" charset="0"/>
              </a:rPr>
              <a:t>o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 = 2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target at 4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3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is faster than conventional capture for equivalent DOF &amp; exposure level.  Therefore, subjects are less constrained within the extended capture volume.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8658" y="4016556"/>
            <a:ext cx="11644689" cy="2035492"/>
            <a:chOff x="218658" y="4016556"/>
            <a:chExt cx="11644689" cy="2035492"/>
          </a:xfrm>
        </p:grpSpPr>
        <p:sp>
          <p:nvSpPr>
            <p:cNvPr id="13" name="TextBox 12"/>
            <p:cNvSpPr txBox="1"/>
            <p:nvPr/>
          </p:nvSpPr>
          <p:spPr>
            <a:xfrm>
              <a:off x="218658" y="4488022"/>
              <a:ext cx="23908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Total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ea typeface="Segoe UI Symbol" panose="020B0502040204020203" pitchFamily="34" charset="0"/>
                  <a:cs typeface="Times New Roman" panose="02020603050405020304" pitchFamily="18" charset="0"/>
                </a:rPr>
                <a:t>T = 5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Each 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T = 0.77 </a:t>
              </a:r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  <a:r>
                <a:rPr lang="en-US" sz="2200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556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556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556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218658" y="1652469"/>
            <a:ext cx="11644689" cy="2031104"/>
            <a:chOff x="218658" y="1652469"/>
            <a:chExt cx="11644689" cy="2031104"/>
          </a:xfrm>
        </p:grpSpPr>
        <p:sp>
          <p:nvSpPr>
            <p:cNvPr id="12" name="TextBox 11"/>
            <p:cNvSpPr txBox="1"/>
            <p:nvPr/>
          </p:nvSpPr>
          <p:spPr>
            <a:xfrm>
              <a:off x="218658" y="21124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>
                  <a:solidFill>
                    <a:srgbClr val="1987FF"/>
                  </a:solidFill>
                </a:rPr>
                <a:t>Conventional at F/22 </a:t>
              </a:r>
            </a:p>
            <a:p>
              <a:pPr algn="l"/>
              <a:r>
                <a:rPr lang="en-US" sz="2000" b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T = 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+mn-lt"/>
                </a:rPr>
                <a:t>8 </a:t>
              </a:r>
              <a:r>
                <a:rPr lang="en-US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  <a:latin typeface="Times New Roman" panose="02020603050405020304" pitchFamily="18" charset="0"/>
                </a:rPr>
                <a:t>sec</a:t>
              </a:r>
              <a:r>
                <a:rPr lang="en-US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0" t="8766" r="8685" b="10477"/>
            <a:stretch/>
          </p:blipFill>
          <p:spPr>
            <a:xfrm>
              <a:off x="5551062" y="1652469"/>
              <a:ext cx="3048066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4" t="6090" r="311" b="7581"/>
            <a:stretch/>
          </p:blipFill>
          <p:spPr>
            <a:xfrm>
              <a:off x="2281422" y="1652469"/>
              <a:ext cx="3052565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63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15036" r="7889" b="19735"/>
            <a:stretch/>
          </p:blipFill>
          <p:spPr>
            <a:xfrm>
              <a:off x="8816204" y="1652469"/>
              <a:ext cx="3047143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2699</TotalTime>
  <Words>727</Words>
  <Application>Microsoft Office PowerPoint</Application>
  <PresentationFormat>Widescreen</PresentationFormat>
  <Paragraphs>138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119</cp:revision>
  <dcterms:created xsi:type="dcterms:W3CDTF">2016-11-16T03:12:58Z</dcterms:created>
  <dcterms:modified xsi:type="dcterms:W3CDTF">2016-11-22T22:29:59Z</dcterms:modified>
</cp:coreProperties>
</file>